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71" r:id="rId4"/>
    <p:sldId id="269" r:id="rId5"/>
    <p:sldId id="268" r:id="rId6"/>
    <p:sldId id="270" r:id="rId7"/>
    <p:sldId id="267" r:id="rId8"/>
    <p:sldId id="257" r:id="rId9"/>
    <p:sldId id="258" r:id="rId10"/>
    <p:sldId id="272" r:id="rId11"/>
    <p:sldId id="259" r:id="rId12"/>
    <p:sldId id="260" r:id="rId13"/>
    <p:sldId id="261" r:id="rId14"/>
    <p:sldId id="274" r:id="rId15"/>
    <p:sldId id="276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2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4/3/2022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6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6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006F915-D4FB-4D2A-8A5A-F3A08823B817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583" cy="482028"/>
          </a:xfrm>
          <a:prstGeom prst="rect">
            <a:avLst/>
          </a:prstGeom>
        </p:spPr>
        <p:txBody>
          <a:bodyPr vert="horz" lIns="94842" tIns="47420" rIns="94842" bIns="474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3" y="0"/>
            <a:ext cx="3170583" cy="482028"/>
          </a:xfrm>
          <a:prstGeom prst="rect">
            <a:avLst/>
          </a:prstGeom>
        </p:spPr>
        <p:txBody>
          <a:bodyPr vert="horz" lIns="94842" tIns="47420" rIns="94842" bIns="47420" rtlCol="0"/>
          <a:lstStyle>
            <a:lvl1pPr algn="r">
              <a:defRPr sz="1200"/>
            </a:lvl1pPr>
          </a:lstStyle>
          <a:p>
            <a:r>
              <a:rPr lang="en-US"/>
              <a:t>4/3/2022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2" tIns="47420" rIns="94842" bIns="474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4" y="4620250"/>
            <a:ext cx="5850835" cy="3780800"/>
          </a:xfrm>
          <a:prstGeom prst="rect">
            <a:avLst/>
          </a:prstGeom>
        </p:spPr>
        <p:txBody>
          <a:bodyPr vert="horz" lIns="94842" tIns="47420" rIns="94842" bIns="474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175"/>
            <a:ext cx="3170583" cy="482028"/>
          </a:xfrm>
          <a:prstGeom prst="rect">
            <a:avLst/>
          </a:prstGeom>
        </p:spPr>
        <p:txBody>
          <a:bodyPr vert="horz" lIns="94842" tIns="47420" rIns="94842" bIns="474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3" y="9119175"/>
            <a:ext cx="3170583" cy="482028"/>
          </a:xfrm>
          <a:prstGeom prst="rect">
            <a:avLst/>
          </a:prstGeom>
        </p:spPr>
        <p:txBody>
          <a:bodyPr vert="horz" lIns="94842" tIns="47420" rIns="94842" bIns="47420" rtlCol="0" anchor="b"/>
          <a:lstStyle>
            <a:lvl1pPr algn="r">
              <a:defRPr sz="1200"/>
            </a:lvl1pPr>
          </a:lstStyle>
          <a:p>
            <a:fld id="{FB868A5A-BE26-4639-8E31-FD72613BC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3420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4EC8493-6E10-4046-874F-B9A35AA69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22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D39BD-FB76-433C-B2D9-DEF5395B9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55702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03F9F-F8E4-4084-980D-A60414D29A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16053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AE835-E185-4CF1-8EE5-34D122096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18627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E7B402C4-BA7F-4A25-9634-A0D2ED0B5C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6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8077A-B778-45DB-8283-D573F5779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56443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0E733-DE4A-4487-BA45-AC10D8DB7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51991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40569-E61B-4577-AE68-212DED0171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23897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2EE30-5A3E-4AF5-A315-714576D8C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58837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0A5E1-CA38-4EE7-A411-AFFE4837B2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12159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EF6AC010-72C7-47E0-B6D5-5E41ECD0B0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44171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617EBA-5952-4C06-B1AC-BBE9B4002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2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ransition spd="slow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00400"/>
            <a:ext cx="6400800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+mj-lt"/>
              </a:rPr>
              <a:t>1 Thessalonians 3:1-10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71528"/>
            <a:ext cx="8229600" cy="1338828"/>
          </a:xfrm>
          <a:noFill/>
        </p:spPr>
        <p:txBody>
          <a:bodyPr>
            <a:sp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Lacking In Your Faith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(Part 1)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" y="152400"/>
            <a:ext cx="86106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4000" b="1" u="sng" dirty="0"/>
              <a:t>Valid Basis</a:t>
            </a:r>
            <a:r>
              <a:rPr lang="en-US" sz="4000" dirty="0"/>
              <a:t> … </a:t>
            </a:r>
            <a:r>
              <a:rPr lang="en-US" sz="3200" i="1" dirty="0">
                <a:solidFill>
                  <a:srgbClr val="FF0000"/>
                </a:solidFill>
              </a:rPr>
              <a:t>“</a:t>
            </a:r>
            <a:r>
              <a:rPr lang="en-US" sz="2800" i="1" dirty="0">
                <a:solidFill>
                  <a:srgbClr val="FF0000"/>
                </a:solidFill>
              </a:rPr>
              <a:t>reasoned from the Scriptures”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Acts 17:2</a:t>
            </a:r>
            <a:endParaRPr lang="en-US" sz="4000" u="sng" dirty="0">
              <a:solidFill>
                <a:srgbClr val="FF000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760F4F6-D38A-472B-91E7-9E004E9208DB}"/>
              </a:ext>
            </a:extLst>
          </p:cNvPr>
          <p:cNvGrpSpPr/>
          <p:nvPr/>
        </p:nvGrpSpPr>
        <p:grpSpPr>
          <a:xfrm>
            <a:off x="1439863" y="457200"/>
            <a:ext cx="6789737" cy="6540941"/>
            <a:chOff x="1287463" y="636147"/>
            <a:chExt cx="6789737" cy="6540941"/>
          </a:xfrm>
        </p:grpSpPr>
        <p:pic>
          <p:nvPicPr>
            <p:cNvPr id="15363" name="Picture 3" descr="wagon_whee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90773" y="1219200"/>
              <a:ext cx="6400800" cy="5957888"/>
            </a:xfrm>
            <a:prstGeom prst="rect">
              <a:avLst/>
            </a:prstGeom>
            <a:noFill/>
          </p:spPr>
        </p:pic>
        <p:sp>
          <p:nvSpPr>
            <p:cNvPr id="15364" name="Oval 4"/>
            <p:cNvSpPr>
              <a:spLocks noChangeArrowheads="1"/>
            </p:cNvSpPr>
            <p:nvPr/>
          </p:nvSpPr>
          <p:spPr bwMode="auto">
            <a:xfrm>
              <a:off x="3886200" y="3352800"/>
              <a:ext cx="1676400" cy="1524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dirty="0">
                  <a:solidFill>
                    <a:schemeClr val="tx2"/>
                  </a:solidFill>
                </a:rPr>
                <a:t>Respect</a:t>
              </a:r>
            </a:p>
            <a:p>
              <a:pPr algn="ctr"/>
              <a:r>
                <a:rPr lang="en-US" sz="2400" b="1" dirty="0">
                  <a:solidFill>
                    <a:schemeClr val="tx2"/>
                  </a:solidFill>
                </a:rPr>
                <a:t>for</a:t>
              </a:r>
            </a:p>
            <a:p>
              <a:pPr algn="ctr"/>
              <a:r>
                <a:rPr lang="en-US" sz="2400" b="1" dirty="0">
                  <a:solidFill>
                    <a:schemeClr val="tx2"/>
                  </a:solidFill>
                </a:rPr>
                <a:t>Authority</a:t>
              </a:r>
            </a:p>
          </p:txBody>
        </p:sp>
        <p:sp>
          <p:nvSpPr>
            <p:cNvPr id="15365" name="Text Box 5"/>
            <p:cNvSpPr txBox="1">
              <a:spLocks noChangeArrowheads="1"/>
            </p:cNvSpPr>
            <p:nvPr/>
          </p:nvSpPr>
          <p:spPr bwMode="auto">
            <a:xfrm rot="-1367435">
              <a:off x="5257800" y="2971800"/>
              <a:ext cx="2705100" cy="406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 b="1"/>
                <a:t>Church Organization</a:t>
              </a:r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 rot="187815">
              <a:off x="5486400" y="4038600"/>
              <a:ext cx="2590800" cy="406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/>
                <a:t>Church Work</a:t>
              </a:r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 rot="268030">
              <a:off x="1447800" y="3810000"/>
              <a:ext cx="2438400" cy="406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/>
                <a:t>Social Gospel</a:t>
              </a:r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 rot="1501393">
              <a:off x="1752600" y="2971800"/>
              <a:ext cx="2438400" cy="406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/>
                <a:t>Divorce / Rem.</a:t>
              </a: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 rot="-1589796">
              <a:off x="1287463" y="4927600"/>
              <a:ext cx="2827337" cy="406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/>
                <a:t>Church Recreation</a:t>
              </a:r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50BE6099-5942-4F8B-9DAB-0EEB157E7A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320813">
              <a:off x="4484602" y="1992180"/>
              <a:ext cx="3112176" cy="400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en-US" sz="2000" b="1" dirty="0"/>
                <a:t>One Church vs Denom.</a:t>
              </a:r>
            </a:p>
          </p:txBody>
        </p:sp>
      </p:grp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2038" y="1600200"/>
            <a:ext cx="8839200" cy="3375283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b="1" u="sng" dirty="0"/>
              <a:t>Zeal</a:t>
            </a:r>
            <a:r>
              <a:rPr lang="en-US" sz="4000" b="1" dirty="0"/>
              <a:t>.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Not lacking in the faith of the Thessalonians.</a:t>
            </a:r>
            <a:br>
              <a:rPr lang="en-US" sz="3200" dirty="0"/>
            </a:br>
            <a:r>
              <a:rPr lang="en-US" sz="3200" dirty="0">
                <a:solidFill>
                  <a:srgbClr val="FF0000"/>
                </a:solidFill>
              </a:rPr>
              <a:t>1 Thessalonians 1:3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They were examples to others.</a:t>
            </a:r>
            <a:r>
              <a:rPr lang="en-US" sz="3200" dirty="0">
                <a:solidFill>
                  <a:srgbClr val="FF0000"/>
                </a:solidFill>
              </a:rPr>
              <a:t>1 Thessalonians. 1:7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Were busy sounding out the word. </a:t>
            </a:r>
            <a:r>
              <a:rPr lang="en-US" sz="3200" dirty="0">
                <a:solidFill>
                  <a:srgbClr val="FF0000"/>
                </a:solidFill>
              </a:rPr>
              <a:t>1 Thessalonians 1:8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Faith growing and abounding. </a:t>
            </a:r>
            <a:r>
              <a:rPr lang="en-US" sz="3200" dirty="0">
                <a:solidFill>
                  <a:srgbClr val="FF0000"/>
                </a:solidFill>
              </a:rPr>
              <a:t>2 Thessalonians 1:3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F3F6C9C-6B0F-44E5-B781-311CE2A6835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399" y="1720523"/>
            <a:ext cx="8791575" cy="3842077"/>
          </a:xfr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en-US" sz="4400" b="1" u="sng" dirty="0"/>
              <a:t>Zeal</a:t>
            </a:r>
            <a:r>
              <a:rPr lang="en-US" sz="4400" b="1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sz="4400" dirty="0"/>
              <a:t>This could not be said of all.</a:t>
            </a:r>
          </a:p>
          <a:p>
            <a:pPr lvl="1">
              <a:buClr>
                <a:schemeClr val="tx1"/>
              </a:buClr>
            </a:pPr>
            <a:r>
              <a:rPr lang="en-US" sz="3600" dirty="0"/>
              <a:t>Laodicea’s faith lacked zeal.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Revelation 3:15-16</a:t>
            </a:r>
          </a:p>
          <a:p>
            <a:pPr lvl="1">
              <a:buClr>
                <a:schemeClr val="tx1"/>
              </a:buClr>
            </a:pPr>
            <a:r>
              <a:rPr lang="en-US" sz="3600" dirty="0"/>
              <a:t>The Hebrew’s faith lacked zeal.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Hebrews 5:11ff; 10:32ff; 12:12-13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52400" y="5562600"/>
            <a:ext cx="8791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What about your faith, is it lacking zeal? cf. Titus 2:14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B36E1EF-CBCB-4908-9C93-022B98C6368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1"/>
            <a:ext cx="8763000" cy="426720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4400" b="1" u="sng" dirty="0"/>
              <a:t>Steadfastness</a:t>
            </a:r>
            <a:r>
              <a:rPr lang="en-US" sz="4400" b="1" dirty="0"/>
              <a:t>.</a:t>
            </a:r>
          </a:p>
          <a:p>
            <a:pPr>
              <a:lnSpc>
                <a:spcPct val="90000"/>
              </a:lnSpc>
              <a:buNone/>
            </a:pPr>
            <a:endParaRPr lang="en-US" sz="4400" b="1" u="sng" dirty="0"/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4000" dirty="0"/>
              <a:t>Thessalonians needed steadfastness.</a:t>
            </a:r>
            <a:br>
              <a:rPr lang="en-US" sz="4000" dirty="0"/>
            </a:br>
            <a:r>
              <a:rPr lang="en-US" sz="4000" b="1" dirty="0">
                <a:solidFill>
                  <a:srgbClr val="FF0000"/>
                </a:solidFill>
              </a:rPr>
              <a:t>1 Thessalonians 3:8</a:t>
            </a:r>
            <a:r>
              <a:rPr lang="en-US" sz="4000" dirty="0">
                <a:solidFill>
                  <a:srgbClr val="FF0000"/>
                </a:solidFill>
              </a:rPr>
              <a:t>, </a:t>
            </a:r>
            <a:r>
              <a:rPr lang="en-US" sz="4000" i="1" dirty="0">
                <a:solidFill>
                  <a:srgbClr val="FF0000"/>
                </a:solidFill>
              </a:rPr>
              <a:t>“</a:t>
            </a:r>
            <a:r>
              <a:rPr lang="en-US" sz="4000" b="1" i="1" dirty="0">
                <a:solidFill>
                  <a:srgbClr val="FF0000"/>
                </a:solidFill>
              </a:rPr>
              <a:t>We live, if ye stand fast in the Lord</a:t>
            </a:r>
            <a:r>
              <a:rPr lang="en-US" sz="4000" i="1" dirty="0">
                <a:solidFill>
                  <a:srgbClr val="FF0000"/>
                </a:solidFill>
              </a:rPr>
              <a:t>”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sz="3600" dirty="0"/>
              <a:t>Suffered persecution.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1 Thessalonians 2:14; 3:1-4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032125" y="6132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61827" y="57150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Is your faith lacking steadfastness?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cf. 1 Corinthians 15:58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93A8975-EC17-4E25-A1DF-648733D5305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" y="1600201"/>
            <a:ext cx="8991600" cy="4071884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4400" b="1" u="sng" dirty="0"/>
              <a:t>Steadfastness</a:t>
            </a:r>
            <a:r>
              <a:rPr lang="en-US" sz="4400" b="1" dirty="0"/>
              <a:t>.</a:t>
            </a:r>
            <a:endParaRPr lang="en-US" sz="4400" b="1" u="sng" dirty="0"/>
          </a:p>
          <a:p>
            <a:pPr>
              <a:buClr>
                <a:schemeClr val="tx1"/>
              </a:buClr>
            </a:pPr>
            <a:r>
              <a:rPr lang="en-US" sz="3600" dirty="0"/>
              <a:t>Exposed to the influence of false teachers.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2 Thessalonians 2:1-5</a:t>
            </a:r>
          </a:p>
          <a:p>
            <a:pPr lvl="1">
              <a:buClr>
                <a:schemeClr val="tx1"/>
              </a:buClr>
            </a:pPr>
            <a:r>
              <a:rPr lang="en-US" sz="3600" dirty="0"/>
              <a:t>Not determined by motive of teacher.</a:t>
            </a:r>
          </a:p>
          <a:p>
            <a:pPr lvl="2">
              <a:buClr>
                <a:schemeClr val="tx1"/>
              </a:buClr>
            </a:pPr>
            <a:r>
              <a:rPr lang="en-US" sz="3200" dirty="0"/>
              <a:t>Motive wrong - Teaching right.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Philippians 1:15-18</a:t>
            </a:r>
          </a:p>
          <a:p>
            <a:pPr lvl="2">
              <a:buClr>
                <a:schemeClr val="tx1"/>
              </a:buClr>
            </a:pPr>
            <a:r>
              <a:rPr lang="en-US" sz="3200" dirty="0"/>
              <a:t>Motive right - Teaching wrong. </a:t>
            </a:r>
            <a:r>
              <a:rPr lang="en-US" sz="3200" b="1" dirty="0">
                <a:solidFill>
                  <a:srgbClr val="FF0000"/>
                </a:solidFill>
              </a:rPr>
              <a:t>Galatians 1:13-14; 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Acts 23:1; 26:9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032125" y="6132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FEA5F21-861D-4E67-85DF-9C329415117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1"/>
            <a:ext cx="8763000" cy="3498907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4000" b="1" u="sng" dirty="0"/>
              <a:t>Steadfastness</a:t>
            </a:r>
            <a:r>
              <a:rPr lang="en-US" sz="4000" b="1" dirty="0"/>
              <a:t>.</a:t>
            </a:r>
          </a:p>
          <a:p>
            <a:pPr>
              <a:lnSpc>
                <a:spcPct val="90000"/>
              </a:lnSpc>
              <a:buNone/>
            </a:pPr>
            <a:endParaRPr lang="en-US" sz="3600" b="1" u="sng" dirty="0"/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4000" dirty="0"/>
              <a:t>Discouraged by unfaithful brethren.</a:t>
            </a:r>
            <a:br>
              <a:rPr lang="en-US" sz="4000" dirty="0"/>
            </a:br>
            <a:r>
              <a:rPr lang="en-US" sz="4000" dirty="0">
                <a:solidFill>
                  <a:srgbClr val="FF0000"/>
                </a:solidFill>
              </a:rPr>
              <a:t>2 Thessalonians 3:6, 11-13; Galatians 6:9; Revelation 2:3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sz="3600" dirty="0"/>
              <a:t>Be not weary in well doing.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032125" y="6132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14692" y="5410200"/>
            <a:ext cx="8915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Is your faith lacking steadfastness?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cf. 1 Corinthians 15:58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1B4C266-80B9-453F-80D8-9A2EC2EFBB2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257576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400" dirty="0"/>
              <a:t>Paul travels to </a:t>
            </a:r>
            <a:r>
              <a:rPr lang="en-US" sz="3600" u="sng" dirty="0"/>
              <a:t>THESSALONICA</a:t>
            </a:r>
            <a:r>
              <a:rPr lang="en-US" sz="4400" dirty="0"/>
              <a:t>. </a:t>
            </a:r>
            <a:br>
              <a:rPr lang="en-US" sz="4400" dirty="0"/>
            </a:br>
            <a:r>
              <a:rPr lang="en-US" sz="4400" dirty="0">
                <a:solidFill>
                  <a:srgbClr val="FF0000"/>
                </a:solidFill>
              </a:rPr>
              <a:t>Acts 17:1-15</a:t>
            </a:r>
          </a:p>
          <a:p>
            <a:pPr lvl="1">
              <a:buClr>
                <a:schemeClr val="tx1"/>
              </a:buClr>
            </a:pPr>
            <a:r>
              <a:rPr lang="en-US" sz="4400" dirty="0"/>
              <a:t>Some believe him. (Greeks and chief women). </a:t>
            </a:r>
            <a:r>
              <a:rPr lang="en-US" sz="4400" dirty="0">
                <a:solidFill>
                  <a:srgbClr val="FF0000"/>
                </a:solidFill>
              </a:rPr>
              <a:t>Acts 17:4</a:t>
            </a:r>
          </a:p>
          <a:p>
            <a:pPr lvl="1">
              <a:buClr>
                <a:schemeClr val="tx1"/>
              </a:buClr>
            </a:pPr>
            <a:r>
              <a:rPr lang="en-US" sz="4400" dirty="0"/>
              <a:t>Adverse reaction to Paul’s preaching. </a:t>
            </a:r>
            <a:br>
              <a:rPr lang="en-US" sz="4400" dirty="0"/>
            </a:br>
            <a:r>
              <a:rPr lang="en-US" sz="4400" dirty="0">
                <a:solidFill>
                  <a:srgbClr val="FF0000"/>
                </a:solidFill>
              </a:rPr>
              <a:t>Acts 17:5-9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706463"/>
            <a:ext cx="8686800" cy="4770537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4400" dirty="0"/>
              <a:t>Accusation: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4000" dirty="0"/>
              <a:t>Preaching against Caesar, declaring another king. </a:t>
            </a:r>
            <a:r>
              <a:rPr lang="en-US" sz="4000" dirty="0">
                <a:solidFill>
                  <a:srgbClr val="FF0000"/>
                </a:solidFill>
              </a:rPr>
              <a:t>Acts 17:7</a:t>
            </a:r>
          </a:p>
          <a:p>
            <a:pPr>
              <a:spcBef>
                <a:spcPts val="0"/>
              </a:spcBef>
              <a:buNone/>
            </a:pPr>
            <a:r>
              <a:rPr lang="en-US" sz="3600" dirty="0">
                <a:solidFill>
                  <a:srgbClr val="FF0000"/>
                </a:solidFill>
              </a:rPr>
              <a:t>1 Thessalonians 2:11-12</a:t>
            </a:r>
            <a:r>
              <a:rPr lang="en-US" sz="3600" dirty="0"/>
              <a:t>, </a:t>
            </a:r>
            <a:r>
              <a:rPr lang="en-US" sz="3600" i="1" dirty="0"/>
              <a:t>“Ye know how we (dealt with) each one of you, as a father with his own children, exhorting you, and encouraging (you), and testifying, to the end that ye should walk worthily of God, who calleth </a:t>
            </a:r>
            <a:r>
              <a:rPr lang="en-US" sz="3600" i="1" u="sng" dirty="0"/>
              <a:t>you into his own kingdom</a:t>
            </a:r>
            <a:r>
              <a:rPr lang="en-US" sz="3600" i="1" dirty="0"/>
              <a:t> and glory.”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BBBB6CE-3B90-4543-ABF6-A6E600089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62050"/>
            <a:ext cx="8763000" cy="5632311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3600" dirty="0"/>
              <a:t>Paul and Silas flee to </a:t>
            </a:r>
            <a:r>
              <a:rPr lang="en-US" sz="3200" u="sng" dirty="0"/>
              <a:t>BEROEA</a:t>
            </a:r>
            <a:r>
              <a:rPr lang="en-US" sz="3600" dirty="0"/>
              <a:t>. </a:t>
            </a:r>
            <a:r>
              <a:rPr lang="en-US" sz="3600" dirty="0">
                <a:solidFill>
                  <a:srgbClr val="FF0000"/>
                </a:solidFill>
              </a:rPr>
              <a:t>Acts 17:10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Silas and Timothy left behind in Beroea. </a:t>
            </a:r>
            <a:r>
              <a:rPr lang="en-US" sz="3200" dirty="0">
                <a:solidFill>
                  <a:srgbClr val="FF0000"/>
                </a:solidFill>
              </a:rPr>
              <a:t>Acts 17:14</a:t>
            </a:r>
          </a:p>
          <a:p>
            <a:pPr>
              <a:buClr>
                <a:schemeClr val="tx1"/>
              </a:buClr>
            </a:pPr>
            <a:r>
              <a:rPr lang="en-US" sz="3600" dirty="0"/>
              <a:t>Soon leaves Beroea because of the Jews from Thessalonians </a:t>
            </a:r>
            <a:r>
              <a:rPr lang="en-US" sz="3600" dirty="0">
                <a:solidFill>
                  <a:srgbClr val="FF0000"/>
                </a:solidFill>
              </a:rPr>
              <a:t>Acts 17:10-14;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cf. 1 Thessalonians 2:14-15</a:t>
            </a:r>
          </a:p>
          <a:p>
            <a:pPr>
              <a:buClr>
                <a:schemeClr val="tx1"/>
              </a:buClr>
            </a:pPr>
            <a:r>
              <a:rPr lang="en-US" sz="3600" dirty="0"/>
              <a:t>Paul goes to </a:t>
            </a:r>
            <a:r>
              <a:rPr lang="en-US" sz="3200" u="sng" dirty="0"/>
              <a:t>ATHENS</a:t>
            </a:r>
            <a:r>
              <a:rPr lang="en-US" sz="3600" dirty="0"/>
              <a:t>. </a:t>
            </a:r>
            <a:r>
              <a:rPr lang="en-US" sz="3600" dirty="0">
                <a:solidFill>
                  <a:srgbClr val="FF0000"/>
                </a:solidFill>
              </a:rPr>
              <a:t>Acts 17:15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Timothy joins Paul in Athens and is sent back to Thessalonica </a:t>
            </a:r>
            <a:r>
              <a:rPr lang="en-US" sz="3200" dirty="0">
                <a:solidFill>
                  <a:srgbClr val="FF0000"/>
                </a:solidFill>
              </a:rPr>
              <a:t>1 Thessalonians 3:1, 5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Timothy to </a:t>
            </a:r>
            <a:r>
              <a:rPr lang="en-US" sz="3200" i="1" dirty="0"/>
              <a:t>“</a:t>
            </a:r>
            <a:r>
              <a:rPr lang="en-US" sz="3200" b="1" i="1" dirty="0"/>
              <a:t>establish you and comfort you concerning your faith</a:t>
            </a:r>
            <a:r>
              <a:rPr lang="en-US" sz="3200" i="1" dirty="0"/>
              <a:t>” </a:t>
            </a:r>
            <a:r>
              <a:rPr lang="en-US" sz="3200" dirty="0">
                <a:solidFill>
                  <a:srgbClr val="FF0000"/>
                </a:solidFill>
              </a:rPr>
              <a:t>1 Thessalonians 3:2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206356E-26C9-4678-8DBA-11392DAAC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4991110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dirty="0"/>
              <a:t>Paul travels to </a:t>
            </a:r>
            <a:r>
              <a:rPr lang="en-US" sz="3200" u="sng" dirty="0"/>
              <a:t>CORINTH</a:t>
            </a:r>
            <a:r>
              <a:rPr lang="en-US" sz="4000" dirty="0"/>
              <a:t>. </a:t>
            </a:r>
            <a:r>
              <a:rPr lang="en-US" sz="4000" dirty="0">
                <a:solidFill>
                  <a:srgbClr val="FF0000"/>
                </a:solidFill>
              </a:rPr>
              <a:t>Acts 18:1</a:t>
            </a:r>
          </a:p>
          <a:p>
            <a:pPr>
              <a:buClr>
                <a:schemeClr val="tx1"/>
              </a:buClr>
            </a:pPr>
            <a:r>
              <a:rPr lang="en-US" sz="4000" dirty="0"/>
              <a:t>Timothy joins Paul – </a:t>
            </a:r>
            <a:r>
              <a:rPr lang="en-US" sz="4400" u="sng" dirty="0"/>
              <a:t>reports GOOD news</a:t>
            </a:r>
            <a:endParaRPr lang="en-US" sz="4000" u="sng" dirty="0"/>
          </a:p>
          <a:p>
            <a:pPr marL="319088" lvl="1" indent="0">
              <a:buNone/>
            </a:pPr>
            <a:endParaRPr lang="en-US" sz="3600" dirty="0"/>
          </a:p>
          <a:p>
            <a:pPr lvl="1">
              <a:buClr>
                <a:schemeClr val="tx1"/>
              </a:buClr>
            </a:pPr>
            <a:r>
              <a:rPr lang="en-US" sz="3600" dirty="0"/>
              <a:t>Good news of faith and love.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1 Thessalonians 3:6-10, </a:t>
            </a:r>
            <a:r>
              <a:rPr lang="en-US" sz="3600" i="1" dirty="0">
                <a:solidFill>
                  <a:srgbClr val="FF0000"/>
                </a:solidFill>
              </a:rPr>
              <a:t>“Joy”</a:t>
            </a:r>
          </a:p>
          <a:p>
            <a:pPr lvl="1">
              <a:buNone/>
            </a:pPr>
            <a:endParaRPr lang="en-US" sz="3600" i="1" dirty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3600" dirty="0">
                <a:solidFill>
                  <a:srgbClr val="FF0000"/>
                </a:solidFill>
              </a:rPr>
              <a:t>cf. Proverbs 25:25, </a:t>
            </a:r>
            <a:r>
              <a:rPr lang="en-US" sz="3600" i="1" dirty="0">
                <a:solidFill>
                  <a:srgbClr val="FF0000"/>
                </a:solidFill>
              </a:rPr>
              <a:t>“As cold waters to a thirsty soul, so is good news from a far country.”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6458DCC-A85E-4308-9DA7-057AEB5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2621"/>
            <a:ext cx="8839200" cy="5262979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4000" dirty="0"/>
              <a:t>Timothy joins Paul – </a:t>
            </a:r>
            <a:r>
              <a:rPr lang="en-US" sz="4400" u="sng" dirty="0"/>
              <a:t>reports BAD news</a:t>
            </a:r>
            <a:r>
              <a:rPr lang="en-US" sz="4000" dirty="0"/>
              <a:t>.</a:t>
            </a:r>
          </a:p>
          <a:p>
            <a:pPr>
              <a:spcBef>
                <a:spcPts val="0"/>
              </a:spcBef>
              <a:buNone/>
            </a:pPr>
            <a:endParaRPr lang="en-US" sz="4000" dirty="0"/>
          </a:p>
          <a:p>
            <a:pPr>
              <a:spcBef>
                <a:spcPts val="0"/>
              </a:spcBef>
              <a:buNone/>
            </a:pPr>
            <a:r>
              <a:rPr lang="en-US" sz="3600" b="1" dirty="0"/>
              <a:t>Continued problems: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600" dirty="0"/>
              <a:t>Immoral practices. </a:t>
            </a:r>
            <a:r>
              <a:rPr lang="en-US" sz="3600" dirty="0">
                <a:solidFill>
                  <a:srgbClr val="FF0000"/>
                </a:solidFill>
              </a:rPr>
              <a:t>1 Thessalonians 4:3ff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600" dirty="0"/>
              <a:t>Idleness. </a:t>
            </a:r>
            <a:r>
              <a:rPr lang="en-US" sz="3600" dirty="0">
                <a:solidFill>
                  <a:srgbClr val="FF0000"/>
                </a:solidFill>
              </a:rPr>
              <a:t>1 Thessalonians 4:11-12;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cf. 2 Thessalonians 3:10-11</a:t>
            </a:r>
            <a:r>
              <a:rPr lang="en-US" sz="3600" dirty="0">
                <a:solidFill>
                  <a:srgbClr val="FF0000"/>
                </a:solidFill>
              </a:rPr>
              <a:t>, </a:t>
            </a:r>
            <a:r>
              <a:rPr lang="en-US" sz="3600" i="1" dirty="0">
                <a:solidFill>
                  <a:srgbClr val="FF0000"/>
                </a:solidFill>
              </a:rPr>
              <a:t>“</a:t>
            </a:r>
            <a:r>
              <a:rPr lang="en-US" sz="3600" b="1" i="1" dirty="0">
                <a:solidFill>
                  <a:srgbClr val="FF0000"/>
                </a:solidFill>
              </a:rPr>
              <a:t>If any will not work, neither let him eat</a:t>
            </a:r>
            <a:r>
              <a:rPr lang="en-US" sz="3600" dirty="0">
                <a:solidFill>
                  <a:srgbClr val="FF0000"/>
                </a:solidFill>
              </a:rPr>
              <a:t>”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600" dirty="0"/>
              <a:t>Error about the second coming.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1 Thessalonians 4:13ff; cf. 2 Thessalonians 2:1ff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509D854-5E48-4275-ADBF-3389ECA38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6800" cy="5073184"/>
          </a:xfr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en-US" sz="4800" dirty="0"/>
              <a:t>Paul’s desire to come to them.</a:t>
            </a:r>
            <a:br>
              <a:rPr lang="en-US" sz="4800" dirty="0"/>
            </a:br>
            <a:endParaRPr lang="en-US" sz="4800" dirty="0"/>
          </a:p>
          <a:p>
            <a:pPr lvl="1">
              <a:buClr>
                <a:schemeClr val="tx1"/>
              </a:buClr>
            </a:pPr>
            <a:r>
              <a:rPr lang="en-US" sz="4400" i="1" dirty="0">
                <a:solidFill>
                  <a:srgbClr val="FF0000"/>
                </a:solidFill>
              </a:rPr>
              <a:t>“</a:t>
            </a:r>
            <a:r>
              <a:rPr lang="en-US" sz="4400" b="1" i="1" dirty="0">
                <a:solidFill>
                  <a:srgbClr val="FF0000"/>
                </a:solidFill>
              </a:rPr>
              <a:t>See your face</a:t>
            </a:r>
            <a:r>
              <a:rPr lang="en-US" sz="4400" i="1" dirty="0">
                <a:solidFill>
                  <a:srgbClr val="FF0000"/>
                </a:solidFill>
              </a:rPr>
              <a:t>.”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4400" b="1" dirty="0">
                <a:solidFill>
                  <a:srgbClr val="FF0000"/>
                </a:solidFill>
              </a:rPr>
              <a:t>1 Thessalonians 3:6, 10</a:t>
            </a:r>
          </a:p>
          <a:p>
            <a:pPr lvl="1">
              <a:buNone/>
            </a:pPr>
            <a:endParaRPr lang="en-US" sz="3200" dirty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4800" i="1" dirty="0">
                <a:solidFill>
                  <a:srgbClr val="FF0000"/>
                </a:solidFill>
              </a:rPr>
              <a:t>“</a:t>
            </a:r>
            <a:r>
              <a:rPr lang="en-US" sz="4800" b="1" i="1" dirty="0">
                <a:solidFill>
                  <a:srgbClr val="FF0000"/>
                </a:solidFill>
              </a:rPr>
              <a:t>Perfect that which is lacking in your faith</a:t>
            </a:r>
            <a:r>
              <a:rPr lang="en-US" sz="4800" i="1" dirty="0">
                <a:solidFill>
                  <a:srgbClr val="FF0000"/>
                </a:solidFill>
              </a:rPr>
              <a:t>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2535BE-C90E-4FA1-A26D-8E12E81C7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i="1" dirty="0">
                <a:solidFill>
                  <a:schemeClr val="tx1"/>
                </a:solidFill>
              </a:rPr>
              <a:t>“</a:t>
            </a:r>
            <a:r>
              <a:rPr lang="en-US" sz="4800" b="1" i="1" dirty="0">
                <a:solidFill>
                  <a:schemeClr val="tx1"/>
                </a:solidFill>
              </a:rPr>
              <a:t>Perfect What Is Lacking</a:t>
            </a:r>
            <a:r>
              <a:rPr lang="en-US" sz="4800" i="1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8686800" cy="3939540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i="1" dirty="0"/>
              <a:t>“</a:t>
            </a:r>
            <a:r>
              <a:rPr lang="en-US" sz="4000" b="1" i="1" dirty="0"/>
              <a:t>Perfect</a:t>
            </a:r>
            <a:r>
              <a:rPr lang="en-US" sz="4000" i="1" dirty="0"/>
              <a:t>” – </a:t>
            </a:r>
            <a:r>
              <a:rPr lang="en-US" sz="4000" i="1" dirty="0" err="1"/>
              <a:t>katartizo</a:t>
            </a:r>
            <a:r>
              <a:rPr lang="en-US" sz="4000" i="1" dirty="0"/>
              <a:t> </a:t>
            </a:r>
            <a:r>
              <a:rPr lang="en-US" sz="4000" dirty="0"/>
              <a:t>- “to complete thoroughly, i.e. repair (literally or figuratively) or adjust” </a:t>
            </a:r>
            <a:r>
              <a:rPr lang="en-US" sz="3200" dirty="0"/>
              <a:t>(Strong)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>
              <a:buClr>
                <a:schemeClr val="tx1"/>
              </a:buClr>
            </a:pPr>
            <a:r>
              <a:rPr lang="en-US" sz="4000" i="1" dirty="0"/>
              <a:t>“</a:t>
            </a:r>
            <a:r>
              <a:rPr lang="en-US" sz="4000" b="1" i="1" dirty="0"/>
              <a:t>Lacking</a:t>
            </a:r>
            <a:r>
              <a:rPr lang="en-US" sz="4000" i="1" dirty="0"/>
              <a:t>” </a:t>
            </a:r>
            <a:r>
              <a:rPr lang="en-US" sz="3200" i="1" dirty="0"/>
              <a:t>– </a:t>
            </a:r>
            <a:r>
              <a:rPr lang="en-US" sz="4000" i="1" dirty="0" err="1"/>
              <a:t>husterema</a:t>
            </a:r>
            <a:r>
              <a:rPr lang="en-US" sz="4000" i="1" dirty="0"/>
              <a:t> </a:t>
            </a:r>
            <a:r>
              <a:rPr lang="en-US" sz="4000" dirty="0"/>
              <a:t>– “deficit; specifically, poverty” </a:t>
            </a:r>
            <a:r>
              <a:rPr lang="en-US" sz="3200" dirty="0"/>
              <a:t>(Strong)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" y="1570038"/>
            <a:ext cx="8991600" cy="4770537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4000" b="1" u="sng" dirty="0"/>
              <a:t>A valid basis</a:t>
            </a:r>
            <a:r>
              <a:rPr lang="en-US" sz="4000" dirty="0"/>
              <a:t>.</a:t>
            </a:r>
            <a:r>
              <a:rPr lang="en-US" sz="24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Acts 17:2ff, 11</a:t>
            </a:r>
            <a:endParaRPr lang="en-US" sz="3200" dirty="0">
              <a:solidFill>
                <a:srgbClr val="FFFF00"/>
              </a:solidFill>
            </a:endParaRP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Jesus is the Christ. </a:t>
            </a:r>
            <a:r>
              <a:rPr lang="en-US" sz="3200" dirty="0">
                <a:solidFill>
                  <a:srgbClr val="FF0000"/>
                </a:solidFill>
              </a:rPr>
              <a:t>cf. John 20:30-31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Resurrection.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1 Corinthians. 15:12-17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Many things taught with no valid basis …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800" dirty="0"/>
              <a:t>Christ the author of denominationalism.</a:t>
            </a:r>
            <a:br>
              <a:rPr lang="en-US" sz="2800" dirty="0"/>
            </a:br>
            <a:r>
              <a:rPr lang="en-US" sz="2800" dirty="0">
                <a:solidFill>
                  <a:srgbClr val="FF0000"/>
                </a:solidFill>
              </a:rPr>
              <a:t>cf. Matthew 16:18; 1 Corinthians 14:33; Ephesians 1:22-23; 4:4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800" dirty="0"/>
              <a:t>Salvation by faith only. </a:t>
            </a:r>
            <a:r>
              <a:rPr lang="en-US" sz="2800" dirty="0">
                <a:solidFill>
                  <a:srgbClr val="FF0000"/>
                </a:solidFill>
              </a:rPr>
              <a:t>cf. James 2:24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800" dirty="0"/>
              <a:t>Sprinkling for baptism. </a:t>
            </a:r>
            <a:r>
              <a:rPr lang="en-US" sz="2800" dirty="0">
                <a:solidFill>
                  <a:srgbClr val="FF0000"/>
                </a:solidFill>
              </a:rPr>
              <a:t>cf. Romans 6:3-4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God’s word is the only valid basis for faith. </a:t>
            </a:r>
            <a:r>
              <a:rPr lang="en-US" sz="3200" dirty="0">
                <a:solidFill>
                  <a:srgbClr val="FF0000"/>
                </a:solidFill>
              </a:rPr>
              <a:t>Romans 10:17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6677</TotalTime>
  <Words>759</Words>
  <Application>Microsoft Office PowerPoint</Application>
  <PresentationFormat>On-screen Show (4:3)</PresentationFormat>
  <Paragraphs>90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Franklin Gothic Book</vt:lpstr>
      <vt:lpstr>Perpetua</vt:lpstr>
      <vt:lpstr>Tahoma</vt:lpstr>
      <vt:lpstr>Wingdings</vt:lpstr>
      <vt:lpstr>Wingdings 2</vt:lpstr>
      <vt:lpstr>Theme10</vt:lpstr>
      <vt:lpstr>Lacking In Your Faith (Part 1)</vt:lpstr>
      <vt:lpstr>Background</vt:lpstr>
      <vt:lpstr>Background</vt:lpstr>
      <vt:lpstr>Background</vt:lpstr>
      <vt:lpstr>Background</vt:lpstr>
      <vt:lpstr>Background</vt:lpstr>
      <vt:lpstr>Background</vt:lpstr>
      <vt:lpstr>“Perfect What Is Lacking”</vt:lpstr>
      <vt:lpstr>Some Things That Faith  May Be Lacking …</vt:lpstr>
      <vt:lpstr>PowerPoint Presentation</vt:lpstr>
      <vt:lpstr>Some Things That Faith  May Be Lacking …</vt:lpstr>
      <vt:lpstr>Some Things That Faith  May Be Lacking …</vt:lpstr>
      <vt:lpstr>Some Things That Faith  May Be Lacking …</vt:lpstr>
      <vt:lpstr>Some Things That Faith  May Be Lacking …</vt:lpstr>
      <vt:lpstr>Some Things That Faith  May Be Lacking …</vt:lpstr>
    </vt:vector>
  </TitlesOfParts>
  <Company>Fifth Street East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Lacking In Your Faith (4)</dc:title>
  <dc:creator>Micky D. Galloway</dc:creator>
  <cp:lastModifiedBy>Richard Lidh</cp:lastModifiedBy>
  <cp:revision>80</cp:revision>
  <cp:lastPrinted>2022-04-03T20:06:20Z</cp:lastPrinted>
  <dcterms:created xsi:type="dcterms:W3CDTF">2004-11-20T22:25:19Z</dcterms:created>
  <dcterms:modified xsi:type="dcterms:W3CDTF">2022-04-03T20:06:41Z</dcterms:modified>
</cp:coreProperties>
</file>